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4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59" autoAdjust="0"/>
    <p:restoredTop sz="94660"/>
  </p:normalViewPr>
  <p:slideViewPr>
    <p:cSldViewPr snapToGrid="0">
      <p:cViewPr varScale="1">
        <p:scale>
          <a:sx n="73" d="100"/>
          <a:sy n="73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ableStyles" Target="tableStyles.xml" /><Relationship Id="rId5" Type="http://schemas.openxmlformats.org/officeDocument/2006/relationships/slide" Target="slides/slide4.xml" /><Relationship Id="rId10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viewProps" Target="viewProps.xml" 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6.png>
</file>

<file path=ppt/media/image60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9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81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6356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65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714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0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77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24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7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8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19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0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6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86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01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3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AC35A-0B82-43F9-BB41-7A0026E5BCAC}" type="datetimeFigureOut">
              <a:rPr lang="en-US" smtClean="0"/>
              <a:t>12/18/2021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D07DF0D-DB42-4D95-83E2-C13885930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45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57" r:id="rId13"/>
    <p:sldLayoutId id="2147483858" r:id="rId14"/>
    <p:sldLayoutId id="2147483859" r:id="rId15"/>
    <p:sldLayoutId id="21474838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 /><Relationship Id="rId7" Type="http://schemas.openxmlformats.org/officeDocument/2006/relationships/image" Target="../media/image3.png" /><Relationship Id="rId2" Type="http://schemas.microsoft.com/office/2007/relationships/media" Target="../media/media1.m4a" /><Relationship Id="rId1" Type="http://schemas.openxmlformats.org/officeDocument/2006/relationships/tags" Target="../tags/tag1.xml" /><Relationship Id="rId6" Type="http://schemas.openxmlformats.org/officeDocument/2006/relationships/image" Target="../media/image2.jpg" /><Relationship Id="rId5" Type="http://schemas.openxmlformats.org/officeDocument/2006/relationships/image" Target="../media/image1.jpg" /><Relationship Id="rId4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 /><Relationship Id="rId2" Type="http://schemas.microsoft.com/office/2007/relationships/media" Target="../media/media2.m4a" /><Relationship Id="rId1" Type="http://schemas.openxmlformats.org/officeDocument/2006/relationships/tags" Target="../tags/tag2.xml" /><Relationship Id="rId5" Type="http://schemas.openxmlformats.org/officeDocument/2006/relationships/image" Target="../media/image3.png" /><Relationship Id="rId4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 /><Relationship Id="rId2" Type="http://schemas.microsoft.com/office/2007/relationships/media" Target="../media/media3.m4a" /><Relationship Id="rId1" Type="http://schemas.openxmlformats.org/officeDocument/2006/relationships/tags" Target="../tags/tag3.xml" /><Relationship Id="rId6" Type="http://schemas.openxmlformats.org/officeDocument/2006/relationships/image" Target="../media/image3.png" /><Relationship Id="rId5" Type="http://schemas.openxmlformats.org/officeDocument/2006/relationships/image" Target="../media/image4.jpg" /><Relationship Id="rId4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 /><Relationship Id="rId7" Type="http://schemas.openxmlformats.org/officeDocument/2006/relationships/image" Target="../media/image3.png" /><Relationship Id="rId2" Type="http://schemas.microsoft.com/office/2007/relationships/media" Target="../media/media4.m4a" /><Relationship Id="rId1" Type="http://schemas.openxmlformats.org/officeDocument/2006/relationships/tags" Target="../tags/tag4.xml" /><Relationship Id="rId6" Type="http://schemas.openxmlformats.org/officeDocument/2006/relationships/image" Target="../media/image6.png" /><Relationship Id="rId5" Type="http://schemas.openxmlformats.org/officeDocument/2006/relationships/image" Target="../media/image5.jpg" /><Relationship Id="rId4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 /><Relationship Id="rId7" Type="http://schemas.openxmlformats.org/officeDocument/2006/relationships/image" Target="../media/image3.png" /><Relationship Id="rId2" Type="http://schemas.microsoft.com/office/2007/relationships/media" Target="../media/media5.m4a" /><Relationship Id="rId1" Type="http://schemas.openxmlformats.org/officeDocument/2006/relationships/tags" Target="../tags/tag5.xml" /><Relationship Id="rId6" Type="http://schemas.openxmlformats.org/officeDocument/2006/relationships/image" Target="../media/image60.png" /><Relationship Id="rId5" Type="http://schemas.openxmlformats.org/officeDocument/2006/relationships/image" Target="../media/image6.jpg" /><Relationship Id="rId4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 /><Relationship Id="rId2" Type="http://schemas.microsoft.com/office/2007/relationships/media" Target="../media/media6.m4a" /><Relationship Id="rId1" Type="http://schemas.openxmlformats.org/officeDocument/2006/relationships/tags" Target="../tags/tag6.xml" /><Relationship Id="rId5" Type="http://schemas.openxmlformats.org/officeDocument/2006/relationships/image" Target="../media/image3.png" /><Relationship Id="rId4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10800000" flipV="1">
            <a:off x="4613562" y="4859722"/>
            <a:ext cx="65670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Bahnschrift Condensed" panose="020B0502040204020203" pitchFamily="34" charset="0"/>
              </a:rPr>
              <a:t>Name  :   </a:t>
            </a:r>
            <a:r>
              <a:rPr lang="en-US" sz="2400" dirty="0">
                <a:latin typeface="Bahnschrift Condensed" panose="020B0502040204020203" pitchFamily="34" charset="0"/>
              </a:rPr>
              <a:t>Mohammad </a:t>
            </a:r>
            <a:r>
              <a:rPr lang="en-US" sz="2400" dirty="0" err="1">
                <a:latin typeface="Bahnschrift Condensed" panose="020B0502040204020203" pitchFamily="34" charset="0"/>
              </a:rPr>
              <a:t>Akibul</a:t>
            </a:r>
            <a:r>
              <a:rPr lang="en-US" sz="2400" dirty="0">
                <a:latin typeface="Bahnschrift Condensed" panose="020B0502040204020203" pitchFamily="34" charset="0"/>
              </a:rPr>
              <a:t> Hasan Arman</a:t>
            </a:r>
            <a:endParaRPr lang="en-US" sz="2400" i="1" dirty="0">
              <a:latin typeface="Bahnschrift Condensed" panose="020B0502040204020203" pitchFamily="34" charset="0"/>
            </a:endParaRPr>
          </a:p>
          <a:p>
            <a:r>
              <a:rPr lang="en-US" sz="2400" i="1" dirty="0">
                <a:latin typeface="Bahnschrift Condensed" panose="020B0502040204020203" pitchFamily="34" charset="0"/>
              </a:rPr>
              <a:t>Department:   </a:t>
            </a:r>
            <a:r>
              <a:rPr lang="en-US" sz="2400" dirty="0">
                <a:latin typeface="Bahnschrift Condensed" panose="020B0502040204020203" pitchFamily="34" charset="0"/>
              </a:rPr>
              <a:t>CSE</a:t>
            </a:r>
          </a:p>
          <a:p>
            <a:r>
              <a:rPr lang="en-US" sz="2400" i="1" dirty="0">
                <a:latin typeface="Bahnschrift Condensed" panose="020B0502040204020203" pitchFamily="34" charset="0"/>
              </a:rPr>
              <a:t>Semester :   </a:t>
            </a:r>
            <a:r>
              <a:rPr lang="en-US" sz="2400" dirty="0">
                <a:latin typeface="Bahnschrift Condensed" panose="020B0502040204020203" pitchFamily="34" charset="0"/>
              </a:rPr>
              <a:t>3rd</a:t>
            </a:r>
          </a:p>
          <a:p>
            <a:r>
              <a:rPr lang="en-US" sz="2400" i="1" dirty="0">
                <a:latin typeface="Bahnschrift Condensed" panose="020B0502040204020203" pitchFamily="34" charset="0"/>
              </a:rPr>
              <a:t>Id </a:t>
            </a:r>
            <a:r>
              <a:rPr lang="en-US" sz="2400" b="1" dirty="0">
                <a:latin typeface="Bahnschrift Condensed" panose="020B0502040204020203" pitchFamily="34" charset="0"/>
              </a:rPr>
              <a:t>:   </a:t>
            </a:r>
            <a:r>
              <a:rPr lang="en-US" sz="2400" dirty="0">
                <a:latin typeface="Bahnschrift Condensed" panose="020B0502040204020203" pitchFamily="34" charset="0"/>
              </a:rPr>
              <a:t>2020-2-60-079</a:t>
            </a:r>
            <a:endParaRPr lang="en-US" sz="2400" b="1" dirty="0">
              <a:latin typeface="Bahnschrift Condensed" panose="020B05020402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0800000" flipV="1">
            <a:off x="4232563" y="2200095"/>
            <a:ext cx="7959437" cy="2062103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Forte" panose="03060902040502070203" pitchFamily="66" charset="0"/>
              </a:rPr>
              <a:t>     </a:t>
            </a:r>
            <a:r>
              <a:rPr lang="en-US" sz="3200" dirty="0">
                <a:solidFill>
                  <a:schemeClr val="bg1"/>
                </a:solidFill>
                <a:latin typeface="Arial Nova" panose="020B0504020202020204" pitchFamily="34" charset="0"/>
              </a:rPr>
              <a:t>Mat (102) </a:t>
            </a:r>
          </a:p>
          <a:p>
            <a:pPr lvl="1"/>
            <a:r>
              <a:rPr lang="en-US" sz="4800" dirty="0">
                <a:solidFill>
                  <a:schemeClr val="bg1"/>
                </a:solidFill>
                <a:latin typeface="Forte" panose="03060902040502070203" pitchFamily="66" charset="0"/>
              </a:rPr>
              <a:t>Method of   Variation of Parameters  </a:t>
            </a:r>
            <a:r>
              <a:rPr lang="en-US" sz="4000" dirty="0">
                <a:solidFill>
                  <a:schemeClr val="bg1"/>
                </a:solidFill>
                <a:latin typeface="Forte" panose="03060902040502070203" pitchFamily="66" charset="0"/>
              </a:rPr>
              <a:t>(</a:t>
            </a:r>
            <a:r>
              <a:rPr lang="en-US" sz="4000" dirty="0" err="1">
                <a:solidFill>
                  <a:schemeClr val="bg1"/>
                </a:solidFill>
                <a:latin typeface="Forte" panose="03060902040502070203" pitchFamily="66" charset="0"/>
              </a:rPr>
              <a:t>Wronskian</a:t>
            </a:r>
            <a:r>
              <a:rPr lang="en-US" sz="4000" dirty="0">
                <a:solidFill>
                  <a:schemeClr val="bg1"/>
                </a:solidFill>
                <a:latin typeface="Forte" panose="03060902040502070203" pitchFamily="66" charset="0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81" y="1"/>
            <a:ext cx="2722743" cy="178723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47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3548">
        <p14:warp dir="in"/>
      </p:transition>
    </mc:Choice>
    <mc:Fallback xmlns="">
      <p:transition spd="slow" advTm="35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 shadeToTitle="1"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04110" y="789710"/>
            <a:ext cx="8416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Topic - Method of Variation of Parameters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6745" y="1641764"/>
            <a:ext cx="68995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/>
              <a:t>Finding the f(D)y= x (Second linear differential equation)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/>
              <a:t>Working rules and steps  for y2 + Py1 + </a:t>
            </a:r>
            <a:r>
              <a:rPr lang="en-US" sz="2000" b="1" dirty="0" err="1"/>
              <a:t>Qy</a:t>
            </a:r>
            <a:r>
              <a:rPr lang="en-US" sz="2000" b="1" dirty="0"/>
              <a:t> = 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/>
              <a:t>Completed example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6744" y="3075709"/>
            <a:ext cx="1121525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</a:t>
            </a:r>
            <a:r>
              <a:rPr lang="en-US" dirty="0">
                <a:latin typeface="Lucida Fax" panose="02060602050505020204" pitchFamily="18" charset="0"/>
              </a:rPr>
              <a:t>I n t r o d u c t </a:t>
            </a:r>
            <a:r>
              <a:rPr lang="en-US" dirty="0" err="1">
                <a:latin typeface="Lucida Fax" panose="02060602050505020204" pitchFamily="18" charset="0"/>
              </a:rPr>
              <a:t>i</a:t>
            </a:r>
            <a:r>
              <a:rPr lang="en-US" dirty="0">
                <a:latin typeface="Lucida Fax" panose="02060602050505020204" pitchFamily="18" charset="0"/>
              </a:rPr>
              <a:t> o n </a:t>
            </a:r>
          </a:p>
          <a:p>
            <a:r>
              <a:rPr lang="en-US" sz="2400" b="1" dirty="0"/>
              <a:t>Variation of parameters, general method for finding a particular solution of a differential equation by replacing the constants in the solution of a related (homogeneous) equation by functions and determining these functions so that the original differential equation will be satisfied</a:t>
            </a:r>
            <a:r>
              <a:rPr lang="en-US" sz="2000" b="1" dirty="0"/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6744" y="5432983"/>
            <a:ext cx="10952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Method of Variation of Parameters for finding solution of f(D)y = X (for Second order linear differential equation) where D= d/dx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6679079"/>
      </p:ext>
    </p:extLst>
  </p:cSld>
  <p:clrMapOvr>
    <a:masterClrMapping/>
  </p:clrMapOvr>
  <p:transition spd="slow" advTm="556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4072" y="394855"/>
            <a:ext cx="7938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Working rules and steps  for y2 + Py1 + </a:t>
            </a:r>
            <a:r>
              <a:rPr lang="en-US" sz="2400" dirty="0" err="1"/>
              <a:t>Qy</a:t>
            </a:r>
            <a:r>
              <a:rPr lang="en-US" sz="2400" dirty="0"/>
              <a:t> = 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4072" y="1309255"/>
            <a:ext cx="118179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Reduce the general form of non-homogeneous linear differential equation with constant coefficients: f(D)y = x to 2nd order differential equation and re-write it as y2 + Py1 + </a:t>
            </a:r>
            <a:r>
              <a:rPr lang="en-US" sz="2400" dirty="0" err="1"/>
              <a:t>Qy</a:t>
            </a:r>
            <a:r>
              <a:rPr lang="en-US" sz="2400" dirty="0"/>
              <a:t> = R---- [1]</a:t>
            </a:r>
          </a:p>
          <a:p>
            <a:r>
              <a:rPr lang="en-US" sz="2400" dirty="0"/>
              <a:t>    </a:t>
            </a:r>
            <a:r>
              <a:rPr lang="en-US" sz="2400" i="1" dirty="0"/>
              <a:t>( P, Q are constant and R is a function of x) in which the coefficient of y2  must be unity).</a:t>
            </a:r>
          </a:p>
          <a:p>
            <a:endParaRPr lang="en-US" sz="24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Consider y2 + Py1 + </a:t>
            </a:r>
            <a:r>
              <a:rPr lang="en-US" sz="2400" dirty="0" err="1"/>
              <a:t>Qy</a:t>
            </a:r>
            <a:r>
              <a:rPr lang="en-US" sz="2400" dirty="0"/>
              <a:t> = 0 , Let the general solution C.F of [1] be , C.F= C1u + C2v</a:t>
            </a:r>
          </a:p>
          <a:p>
            <a:endParaRPr lang="en-US" sz="24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General solution of [1] is , y = C.F + P.I</a:t>
            </a:r>
          </a:p>
          <a:p>
            <a:r>
              <a:rPr lang="en-US" sz="2400" dirty="0"/>
              <a:t>     where P.I = </a:t>
            </a:r>
            <a:r>
              <a:rPr lang="en-US" sz="2400" dirty="0" err="1"/>
              <a:t>uf</a:t>
            </a:r>
            <a:r>
              <a:rPr lang="en-US" sz="2400" dirty="0"/>
              <a:t>(x) + vg(x)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8453346"/>
      </p:ext>
    </p:extLst>
  </p:cSld>
  <p:clrMapOvr>
    <a:masterClrMapping/>
  </p:clrMapOvr>
  <p:transition spd="slow" advTm="363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5636" y="394855"/>
            <a:ext cx="79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Completed example;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61110" y="1018948"/>
                <a:ext cx="11269820" cy="71721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 The given equation is,</a:t>
                </a:r>
              </a:p>
              <a:p>
                <a:r>
                  <a:rPr lang="en-US" dirty="0"/>
                  <a:t>    y‘’ + 4y = 4tan2x-----------[1]</a:t>
                </a:r>
              </a:p>
              <a:p>
                <a:r>
                  <a:rPr lang="en-US" dirty="0"/>
                  <a:t>Or,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𝑡𝑎𝑛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Or,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𝑡𝑎𝑛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−−−−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</m:oMath>
                </a14:m>
                <a:endParaRPr lang="en-US" b="0" dirty="0"/>
              </a:p>
              <a:p>
                <a:r>
                  <a:rPr lang="en-US" dirty="0"/>
                  <a:t> Auxiliary equation of [2] is,</a:t>
                </a:r>
              </a:p>
              <a:p>
                <a:r>
                  <a:rPr lang="en-US" dirty="0"/>
                  <a:t>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+4=0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 =&gt;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=±2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r>
                  <a:rPr lang="en-US" dirty="0"/>
                  <a:t> </a:t>
                </a:r>
              </a:p>
              <a:p>
                <a:r>
                  <a:rPr lang="en-US" dirty="0"/>
                  <a:t>C.F of [1] =C1cos2x + C2Sin2x</a:t>
                </a:r>
              </a:p>
              <a:p>
                <a:endParaRPr lang="en-US" dirty="0"/>
              </a:p>
              <a:p>
                <a:r>
                  <a:rPr lang="en-US" dirty="0"/>
                  <a:t>Let, u = Cos2x                  v = Sin2x               R = 4tan2x</a:t>
                </a:r>
              </a:p>
              <a:p>
                <a:r>
                  <a:rPr lang="en-US" dirty="0"/>
                  <a:t>     u1 = -2Sin2x               v2 = 2cos2x </a:t>
                </a:r>
              </a:p>
              <a:p>
                <a:endParaRPr lang="en-US" dirty="0"/>
              </a:p>
              <a:p>
                <a:r>
                  <a:rPr lang="en-US" dirty="0"/>
                  <a:t>Here, W=  │</a:t>
                </a:r>
                <a:r>
                  <a:rPr lang="en-US" b="1" dirty="0"/>
                  <a:t>cos2x       sin2x       │</a:t>
                </a:r>
              </a:p>
              <a:p>
                <a:r>
                  <a:rPr lang="en-US" b="1" dirty="0"/>
                  <a:t>                  │ -2sin2x     2cos2x   </a:t>
                </a:r>
                <a:r>
                  <a:rPr lang="en-US" dirty="0"/>
                  <a:t>│</a:t>
                </a:r>
              </a:p>
              <a:p>
                <a:r>
                  <a:rPr lang="en-US" dirty="0"/>
                  <a:t> </a:t>
                </a:r>
              </a:p>
              <a:p>
                <a:r>
                  <a:rPr lang="en-US" dirty="0"/>
                  <a:t>             = </a:t>
                </a:r>
                <a:r>
                  <a:rPr lang="en-US" b="1" dirty="0"/>
                  <a:t>2</a:t>
                </a:r>
              </a:p>
              <a:p>
                <a:endParaRPr lang="en-US" dirty="0"/>
              </a:p>
              <a:p>
                <a:r>
                  <a:rPr lang="en-US" dirty="0"/>
                  <a:t>Now, -VR= </a:t>
                </a:r>
                <a:r>
                  <a:rPr lang="en-US" b="1" dirty="0"/>
                  <a:t>-Sin2x 4tan2x</a:t>
                </a:r>
              </a:p>
              <a:p>
                <a:r>
                  <a:rPr lang="en-US" dirty="0"/>
                  <a:t>           UR= </a:t>
                </a:r>
                <a:r>
                  <a:rPr lang="en-US" b="1" dirty="0"/>
                  <a:t>cos2x 4tan2x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110" y="1018948"/>
                <a:ext cx="11269820" cy="7172156"/>
              </a:xfrm>
              <a:prstGeom prst="rect">
                <a:avLst/>
              </a:prstGeom>
              <a:blipFill>
                <a:blip r:embed="rId6"/>
                <a:stretch>
                  <a:fillRect l="-433" t="-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600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186">
        <p:split orient="vert"/>
      </p:transition>
    </mc:Choice>
    <mc:Fallback xmlns="">
      <p:transition spd="slow" advTm="6186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9" presetClass="entr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23557" y="351692"/>
                <a:ext cx="11633982" cy="3576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Now, f(x) = -log[Sec2x+tan2x]+Sin2x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         g(x) = -Cos2x 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Then, P.I of [1] = u f(x) + v g(x)</a:t>
                </a:r>
              </a:p>
              <a:p>
                <a:r>
                  <a:rPr lang="en-US" sz="2000" dirty="0"/>
                  <a:t>                         = -cos2x log[Sec2x+tan2x]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Therefore the general solution is,</a:t>
                </a:r>
              </a:p>
              <a:p>
                <a:r>
                  <a:rPr lang="en-US" sz="2000" dirty="0"/>
                  <a:t>                      y = </a:t>
                </a:r>
                <a:r>
                  <a:rPr lang="en-US" sz="2000" dirty="0" err="1"/>
                  <a:t>yc</a:t>
                </a:r>
                <a:r>
                  <a:rPr lang="en-US" sz="2000" dirty="0"/>
                  <a:t> + </a:t>
                </a:r>
                <a:r>
                  <a:rPr lang="en-US" sz="2000" dirty="0" err="1"/>
                  <a:t>yp</a:t>
                </a:r>
                <a:endParaRPr lang="en-US" sz="2000" dirty="0"/>
              </a:p>
              <a:p>
                <a:r>
                  <a:rPr lang="en-US" sz="2000" dirty="0"/>
                  <a:t>                        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𝑐𝑜𝑠𝑥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+2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𝑠𝑖𝑛𝑥</m:t>
                        </m:r>
                      </m:e>
                    </m:d>
                  </m:oMath>
                </a14:m>
                <a:endParaRPr lang="en-US" b="0" dirty="0"/>
              </a:p>
              <a:p>
                <a:r>
                  <a:rPr lang="en-US" b="1" i="1" u="sng" dirty="0"/>
                  <a:t>Answer.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57" y="351692"/>
                <a:ext cx="11633982" cy="3576492"/>
              </a:xfrm>
              <a:prstGeom prst="rect">
                <a:avLst/>
              </a:prstGeom>
              <a:blipFill>
                <a:blip r:embed="rId6"/>
                <a:stretch>
                  <a:fillRect l="-524" t="-1024" b="-1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5641144" y="296828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951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2301">
        <p14:reveal/>
      </p:transition>
    </mc:Choice>
    <mc:Fallback xmlns="">
      <p:transition spd="slow" advTm="23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3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6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ppt_x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000">
                                          <p:stCondLst>
                                            <p:cond delay="60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019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076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169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0296"/>
                                          </p:val>
                                        </p:tav>
                                        <p:tav tm="25000">
                                          <p:val>
                                            <p:strVal val="ppt_y+0.0454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0639"/>
                                          </p:val>
                                        </p:tav>
                                        <p:tav tm="35000">
                                          <p:val>
                                            <p:strVal val="ppt_y+0.0846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071"/>
                                          </p:val>
                                        </p:tav>
                                        <p:tav tm="45000">
                                          <p:val>
                                            <p:strVal val="ppt_y+0.1307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y+0.1792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029"/>
                                          </p:val>
                                        </p:tav>
                                        <p:tav tm="65000">
                                          <p:val>
                                            <p:strVal val="ppt_y+0.2253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461"/>
                                          </p:val>
                                        </p:tav>
                                        <p:tav tm="75000">
                                          <p:val>
                                            <p:strVal val="ppt_y+0.2646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2804"/>
                                          </p:val>
                                        </p:tav>
                                        <p:tav tm="85000">
                                          <p:val>
                                            <p:strVal val="ppt_y+0.2931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024"/>
                                          </p:val>
                                        </p:tav>
                                        <p:tav tm="95000">
                                          <p:val>
                                            <p:strVal val="ppt_y+0.308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0">
                                          <p:stCondLst>
                                            <p:cond delay="60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1000">
                                          <p:stCondLst>
                                            <p:cond delay="90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1211" y="258888"/>
            <a:ext cx="9684326" cy="2961493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  <a:latin typeface="Jokerman" panose="04090605060D06020702" pitchFamily="82" charset="0"/>
              </a:rPr>
              <a:t>THANK</a:t>
            </a:r>
            <a:r>
              <a:rPr lang="en-US" sz="4800" dirty="0">
                <a:latin typeface="Jokerman" panose="04090605060D06020702" pitchFamily="82" charset="0"/>
              </a:rPr>
              <a:t>   </a:t>
            </a:r>
            <a:r>
              <a:rPr lang="en-US" sz="4800" dirty="0">
                <a:solidFill>
                  <a:schemeClr val="accent2"/>
                </a:solidFill>
                <a:latin typeface="Jokerman" panose="04090605060D06020702" pitchFamily="82" charset="0"/>
              </a:rPr>
              <a:t>YOU</a:t>
            </a:r>
            <a:r>
              <a:rPr lang="en-US" sz="4800" dirty="0">
                <a:latin typeface="Jokerman" panose="04090605060D06020702" pitchFamily="82" charset="0"/>
              </a:rPr>
              <a:t>   FOR  </a:t>
            </a:r>
            <a:r>
              <a:rPr lang="en-US" sz="4800" dirty="0">
                <a:solidFill>
                  <a:schemeClr val="accent2"/>
                </a:solidFill>
                <a:latin typeface="Jokerman" panose="04090605060D06020702" pitchFamily="82" charset="0"/>
              </a:rPr>
              <a:t>YOUR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3886" y="3666696"/>
            <a:ext cx="8915399" cy="153667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0070C0"/>
                </a:solidFill>
                <a:latin typeface="Jokerman" panose="04090605060D06020702" pitchFamily="82" charset="0"/>
              </a:rPr>
              <a:t>ATTENTION</a:t>
            </a:r>
            <a:endParaRPr lang="en-US" sz="5400" dirty="0">
              <a:solidFill>
                <a:srgbClr val="0070C0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402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6"/>
    </mc:Choice>
    <mc:Fallback xmlns="">
      <p:transition spd="slow" advTm="3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decel="100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|1.3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3|2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5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455</TotalTime>
  <Words>314</Words>
  <Application>Microsoft Office PowerPoint</Application>
  <PresentationFormat>Widescreen</PresentationFormat>
  <Paragraphs>58</Paragraphs>
  <Slides>6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 YOU   FOR  YOUR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Rifat</dc:creator>
  <cp:lastModifiedBy>Unknown User</cp:lastModifiedBy>
  <cp:revision>27</cp:revision>
  <dcterms:created xsi:type="dcterms:W3CDTF">2021-09-06T16:10:08Z</dcterms:created>
  <dcterms:modified xsi:type="dcterms:W3CDTF">2021-12-18T06:31:08Z</dcterms:modified>
</cp:coreProperties>
</file>

<file path=docProps/thumbnail.jpeg>
</file>